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85" r:id="rId5"/>
    <p:sldId id="316" r:id="rId6"/>
    <p:sldId id="278" r:id="rId7"/>
    <p:sldId id="332" r:id="rId8"/>
    <p:sldId id="294" r:id="rId9"/>
    <p:sldId id="295" r:id="rId10"/>
    <p:sldId id="288" r:id="rId11"/>
    <p:sldId id="292" r:id="rId12"/>
    <p:sldId id="291" r:id="rId13"/>
    <p:sldId id="290" r:id="rId14"/>
    <p:sldId id="289" r:id="rId15"/>
    <p:sldId id="296" r:id="rId16"/>
    <p:sldId id="306" r:id="rId17"/>
    <p:sldId id="307" r:id="rId18"/>
    <p:sldId id="325" r:id="rId19"/>
    <p:sldId id="297" r:id="rId20"/>
    <p:sldId id="298" r:id="rId21"/>
    <p:sldId id="301" r:id="rId22"/>
    <p:sldId id="300" r:id="rId23"/>
    <p:sldId id="299" r:id="rId24"/>
    <p:sldId id="302" r:id="rId25"/>
    <p:sldId id="305" r:id="rId26"/>
    <p:sldId id="310" r:id="rId27"/>
    <p:sldId id="304" r:id="rId28"/>
    <p:sldId id="333" r:id="rId29"/>
    <p:sldId id="334" r:id="rId30"/>
    <p:sldId id="311" r:id="rId31"/>
    <p:sldId id="303" r:id="rId32"/>
    <p:sldId id="279" r:id="rId33"/>
    <p:sldId id="261" r:id="rId34"/>
    <p:sldId id="328" r:id="rId35"/>
    <p:sldId id="329" r:id="rId36"/>
    <p:sldId id="326" r:id="rId37"/>
    <p:sldId id="327" r:id="rId38"/>
    <p:sldId id="331" r:id="rId39"/>
    <p:sldId id="330" r:id="rId40"/>
    <p:sldId id="336" r:id="rId41"/>
    <p:sldId id="337" r:id="rId42"/>
    <p:sldId id="335" r:id="rId43"/>
    <p:sldId id="338" r:id="rId44"/>
    <p:sldId id="339" r:id="rId45"/>
    <p:sldId id="259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2" d="100"/>
          <a:sy n="72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13/12/2018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13/12/2018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13/12/2018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13/12/2018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13/12/2018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13/12/2018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13/12/2018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13/12/2018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13/12/2018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13/12/2018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13/12/2018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8E4A0-B8CD-406E-8054-DFD3405067F5}" type="datetimeFigureOut">
              <a:rPr lang="pt-BR" smtClean="0"/>
              <a:pPr/>
              <a:t>13/12/2018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</p:spPr>
        <p:txBody>
          <a:bodyPr/>
          <a:lstStyle/>
          <a:p>
            <a:r>
              <a:rPr lang="pt-BR" b="1" dirty="0"/>
              <a:t>ASSEMBLEIA EXTRAORDINARIA</a:t>
            </a:r>
            <a:br>
              <a:rPr lang="pt-BR" b="1" dirty="0"/>
            </a:br>
            <a:r>
              <a:rPr lang="pt-BR" b="1" dirty="0"/>
              <a:t>12/12/2018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8"/>
          </a:xfrm>
        </p:spPr>
        <p:txBody>
          <a:bodyPr>
            <a:noAutofit/>
          </a:bodyPr>
          <a:lstStyle/>
          <a:p>
            <a:r>
              <a:rPr lang="pt-BR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CONDOMINIO BOSQUE DOS BURITIS</a:t>
            </a:r>
          </a:p>
        </p:txBody>
      </p:sp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500042"/>
            <a:ext cx="3752850" cy="131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001155" cy="642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723"/>
            <a:ext cx="6429420" cy="675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3"/>
            <a:ext cx="657229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ta para a direita 4"/>
          <p:cNvSpPr/>
          <p:nvPr/>
        </p:nvSpPr>
        <p:spPr>
          <a:xfrm>
            <a:off x="357158" y="1928802"/>
            <a:ext cx="1571636" cy="35719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14348" y="2285992"/>
            <a:ext cx="78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JUROS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429520" cy="600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0"/>
            <a:ext cx="9144000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0442" cy="403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71879"/>
            <a:ext cx="6072230" cy="55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 Bosque dos Buritis.png">
            <a:extLst>
              <a:ext uri="{FF2B5EF4-FFF2-40B4-BE49-F238E27FC236}">
                <a16:creationId xmlns:a16="http://schemas.microsoft.com/office/drawing/2014/main" id="{3534FE0E-8C04-4CD1-8EC6-04053B08C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BE8701C-A989-4EEF-B8EC-685E2FCB8F4F}"/>
              </a:ext>
            </a:extLst>
          </p:cNvPr>
          <p:cNvSpPr txBox="1"/>
          <p:nvPr/>
        </p:nvSpPr>
        <p:spPr>
          <a:xfrm>
            <a:off x="2686676" y="1556792"/>
            <a:ext cx="3770648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/>
              <a:t>NEGOCIAÇÃO:</a:t>
            </a:r>
          </a:p>
          <a:p>
            <a:endParaRPr lang="pt-BR" dirty="0"/>
          </a:p>
          <a:p>
            <a:r>
              <a:rPr lang="pt-BR" dirty="0"/>
              <a:t>10 CHEQUES DE R$ 7.000,00 (sete mil)</a:t>
            </a:r>
          </a:p>
          <a:p>
            <a:endParaRPr lang="pt-BR" dirty="0"/>
          </a:p>
          <a:p>
            <a:r>
              <a:rPr lang="pt-BR" dirty="0"/>
              <a:t>Meses:</a:t>
            </a:r>
          </a:p>
          <a:p>
            <a:endParaRPr lang="pt-BR" dirty="0"/>
          </a:p>
          <a:p>
            <a:r>
              <a:rPr lang="pt-BR" dirty="0"/>
              <a:t>JUNHO</a:t>
            </a:r>
          </a:p>
          <a:p>
            <a:r>
              <a:rPr lang="pt-BR" dirty="0"/>
              <a:t>JULHO</a:t>
            </a:r>
          </a:p>
          <a:p>
            <a:r>
              <a:rPr lang="pt-BR" dirty="0"/>
              <a:t>AGOSTO</a:t>
            </a:r>
          </a:p>
          <a:p>
            <a:r>
              <a:rPr lang="pt-BR" dirty="0"/>
              <a:t>SETEMBRO</a:t>
            </a:r>
          </a:p>
          <a:p>
            <a:r>
              <a:rPr lang="pt-BR" dirty="0"/>
              <a:t>OUTUBRO</a:t>
            </a:r>
          </a:p>
          <a:p>
            <a:r>
              <a:rPr lang="pt-BR" dirty="0"/>
              <a:t>NOVEMBRO</a:t>
            </a:r>
          </a:p>
          <a:p>
            <a:r>
              <a:rPr lang="pt-BR" dirty="0"/>
              <a:t>DEZEMBRO</a:t>
            </a:r>
          </a:p>
          <a:p>
            <a:r>
              <a:rPr lang="pt-BR" dirty="0"/>
              <a:t>JANEIRO</a:t>
            </a:r>
          </a:p>
          <a:p>
            <a:r>
              <a:rPr lang="pt-BR" dirty="0"/>
              <a:t>FEVEREIRO</a:t>
            </a:r>
          </a:p>
          <a:p>
            <a:r>
              <a:rPr lang="pt-BR" dirty="0"/>
              <a:t>MARÇO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431160E-B368-40A9-BA01-2954E5EE1EF0}"/>
              </a:ext>
            </a:extLst>
          </p:cNvPr>
          <p:cNvSpPr/>
          <p:nvPr/>
        </p:nvSpPr>
        <p:spPr>
          <a:xfrm>
            <a:off x="3335947" y="3301699"/>
            <a:ext cx="51552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OK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6385505-D307-43D8-BEE4-69B6BB86CE58}"/>
              </a:ext>
            </a:extLst>
          </p:cNvPr>
          <p:cNvSpPr/>
          <p:nvPr/>
        </p:nvSpPr>
        <p:spPr>
          <a:xfrm>
            <a:off x="3324926" y="3593460"/>
            <a:ext cx="51552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OK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D6BFC8E-3D8B-4209-8CF3-C4C6D58ADC15}"/>
              </a:ext>
            </a:extLst>
          </p:cNvPr>
          <p:cNvSpPr/>
          <p:nvPr/>
        </p:nvSpPr>
        <p:spPr>
          <a:xfrm>
            <a:off x="3428992" y="3865116"/>
            <a:ext cx="51552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OK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1E6B180-37DA-43C5-9D2B-F5681D74B912}"/>
              </a:ext>
            </a:extLst>
          </p:cNvPr>
          <p:cNvSpPr/>
          <p:nvPr/>
        </p:nvSpPr>
        <p:spPr>
          <a:xfrm>
            <a:off x="3686754" y="4117307"/>
            <a:ext cx="51552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OK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6078D87-089E-4722-BC0B-D57FB7AF8B6E}"/>
              </a:ext>
            </a:extLst>
          </p:cNvPr>
          <p:cNvSpPr/>
          <p:nvPr/>
        </p:nvSpPr>
        <p:spPr>
          <a:xfrm>
            <a:off x="3608301" y="4409068"/>
            <a:ext cx="51552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OK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658F820-9711-4FCA-87CD-249A26225EFB}"/>
              </a:ext>
            </a:extLst>
          </p:cNvPr>
          <p:cNvSpPr/>
          <p:nvPr/>
        </p:nvSpPr>
        <p:spPr>
          <a:xfrm>
            <a:off x="3803094" y="4692709"/>
            <a:ext cx="51552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OK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B87AF7A-7EF9-4CA2-9230-C7148BA8D4BB}"/>
              </a:ext>
            </a:extLst>
          </p:cNvPr>
          <p:cNvSpPr/>
          <p:nvPr/>
        </p:nvSpPr>
        <p:spPr>
          <a:xfrm>
            <a:off x="3801504" y="4962654"/>
            <a:ext cx="51552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48907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14290"/>
            <a:ext cx="2143140" cy="75064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9512" y="20485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	</a:t>
            </a:r>
            <a:r>
              <a:rPr lang="pt-BR" sz="2800" b="1" dirty="0">
                <a:solidFill>
                  <a:srgbClr val="FF0000"/>
                </a:solidFill>
              </a:rPr>
              <a:t>*</a:t>
            </a:r>
            <a:r>
              <a:rPr lang="pt-BR" sz="2800" b="1" dirty="0"/>
              <a:t>	Taxa de condomínio 12/2018	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1538" y="2545740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</a:rPr>
              <a:t>*	</a:t>
            </a:r>
            <a:r>
              <a:rPr lang="pt-BR" sz="2800" b="1" dirty="0"/>
              <a:t>Dividas da Gestão Anterior	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71736" y="1214422"/>
            <a:ext cx="38925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PAUTA DA ASSEMBLEIA</a:t>
            </a:r>
          </a:p>
        </p:txBody>
      </p:sp>
      <p:sp>
        <p:nvSpPr>
          <p:cNvPr id="9" name="Retângulo 8"/>
          <p:cNvSpPr/>
          <p:nvPr/>
        </p:nvSpPr>
        <p:spPr>
          <a:xfrm>
            <a:off x="428026" y="2996952"/>
            <a:ext cx="8392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</a:rPr>
              <a:t>        *	        </a:t>
            </a:r>
            <a:r>
              <a:rPr lang="pt-BR" sz="2800" b="1" dirty="0"/>
              <a:t>Contratação de Fiscal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67544" y="3501008"/>
            <a:ext cx="8392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</a:rPr>
              <a:t>        *	        </a:t>
            </a:r>
            <a:r>
              <a:rPr lang="pt-BR" sz="2800" b="1" dirty="0"/>
              <a:t>Processos em andamento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31092FB-A49F-4317-9281-177D5AF18E2B}"/>
              </a:ext>
            </a:extLst>
          </p:cNvPr>
          <p:cNvSpPr/>
          <p:nvPr/>
        </p:nvSpPr>
        <p:spPr>
          <a:xfrm>
            <a:off x="467544" y="3933056"/>
            <a:ext cx="8392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</a:rPr>
              <a:t>        *	        </a:t>
            </a:r>
            <a:r>
              <a:rPr lang="pt-BR" sz="2800" b="1" dirty="0"/>
              <a:t>Mudanças no Regimento e Convenção do </a:t>
            </a:r>
            <a:r>
              <a:rPr lang="pt-BR" sz="2800" b="1" dirty="0" err="1"/>
              <a:t>condominio</a:t>
            </a:r>
            <a:endParaRPr lang="pt-BR" sz="2800" b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2085E4A-578E-45A0-A3F7-CAF895DB3EC2}"/>
              </a:ext>
            </a:extLst>
          </p:cNvPr>
          <p:cNvSpPr/>
          <p:nvPr/>
        </p:nvSpPr>
        <p:spPr>
          <a:xfrm>
            <a:off x="467544" y="4779149"/>
            <a:ext cx="8392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</a:rPr>
              <a:t>        *	        </a:t>
            </a:r>
            <a:r>
              <a:rPr lang="pt-BR" sz="2800" b="1" dirty="0"/>
              <a:t>Reforma da Portaria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6F3DF74-91FF-4E71-88A7-47F296F808DB}"/>
              </a:ext>
            </a:extLst>
          </p:cNvPr>
          <p:cNvSpPr/>
          <p:nvPr/>
        </p:nvSpPr>
        <p:spPr>
          <a:xfrm>
            <a:off x="467544" y="5210036"/>
            <a:ext cx="8392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</a:rPr>
              <a:t>        *	        </a:t>
            </a:r>
            <a:r>
              <a:rPr lang="pt-BR" sz="2800" b="1" dirty="0"/>
              <a:t>Interfone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70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11" grpId="0"/>
      <p:bldP spid="10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785794"/>
            <a:ext cx="9035939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338138"/>
            <a:ext cx="751522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519113"/>
            <a:ext cx="81057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675" y="928671"/>
            <a:ext cx="884117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8070"/>
            <a:ext cx="8072494" cy="669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292DC8B-B7E5-4D3B-B599-F3472E0AF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7704856" cy="6246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TECKTRON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052815E-204D-4E47-8B03-4F71443DD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14550"/>
            <a:ext cx="8686800" cy="3042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527B1F1-318B-4386-913C-5936EC07F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1844824"/>
            <a:ext cx="7191375" cy="4638675"/>
          </a:xfrm>
          <a:prstGeom prst="rect">
            <a:avLst/>
          </a:prstGeom>
        </p:spPr>
      </p:pic>
      <p:pic>
        <p:nvPicPr>
          <p:cNvPr id="4" name="Imagem 3" descr="logo Bosque dos Buritis.png">
            <a:extLst>
              <a:ext uri="{FF2B5EF4-FFF2-40B4-BE49-F238E27FC236}">
                <a16:creationId xmlns:a16="http://schemas.microsoft.com/office/drawing/2014/main" id="{60DC3CD9-F1DA-488B-9D1A-66CE4B977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>
            <a:extLst>
              <a:ext uri="{FF2B5EF4-FFF2-40B4-BE49-F238E27FC236}">
                <a16:creationId xmlns:a16="http://schemas.microsoft.com/office/drawing/2014/main" id="{60DC3CD9-F1DA-488B-9D1A-66CE4B977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EDE9BE6-96F8-455A-8577-B0DC32EDC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1566883"/>
            <a:ext cx="67913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TAXA DE CONDOMÍNIO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PREFEITURA DE GOIANIA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958C526-F792-447F-ABE1-ED246283890D}"/>
              </a:ext>
            </a:extLst>
          </p:cNvPr>
          <p:cNvSpPr/>
          <p:nvPr/>
        </p:nvSpPr>
        <p:spPr>
          <a:xfrm>
            <a:off x="2392944" y="3933056"/>
            <a:ext cx="40591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12/12/2018</a:t>
            </a:r>
          </a:p>
          <a:p>
            <a:pPr algn="ctr"/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SALDO</a:t>
            </a:r>
          </a:p>
          <a:p>
            <a:pPr algn="ctr"/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R$ 33.294,99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FF23B7-52E6-4827-9695-085ABF0D1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621"/>
            <a:ext cx="9144000" cy="3449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85728"/>
            <a:ext cx="2194111" cy="71438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928794" y="3143248"/>
            <a:ext cx="58579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SALDO ACUMULADO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1B73448-E7DC-4851-9148-AEAA701FF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209694"/>
              </p:ext>
            </p:extLst>
          </p:nvPr>
        </p:nvGraphicFramePr>
        <p:xfrm>
          <a:off x="683568" y="1052736"/>
          <a:ext cx="8015479" cy="336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1430">
                  <a:extLst>
                    <a:ext uri="{9D8B030D-6E8A-4147-A177-3AD203B41FA5}">
                      <a16:colId xmlns:a16="http://schemas.microsoft.com/office/drawing/2014/main" val="2461739080"/>
                    </a:ext>
                  </a:extLst>
                </a:gridCol>
                <a:gridCol w="1628966">
                  <a:extLst>
                    <a:ext uri="{9D8B030D-6E8A-4147-A177-3AD203B41FA5}">
                      <a16:colId xmlns:a16="http://schemas.microsoft.com/office/drawing/2014/main" val="2989376936"/>
                    </a:ext>
                  </a:extLst>
                </a:gridCol>
                <a:gridCol w="1466025">
                  <a:extLst>
                    <a:ext uri="{9D8B030D-6E8A-4147-A177-3AD203B41FA5}">
                      <a16:colId xmlns:a16="http://schemas.microsoft.com/office/drawing/2014/main" val="1408953247"/>
                    </a:ext>
                  </a:extLst>
                </a:gridCol>
                <a:gridCol w="2369058">
                  <a:extLst>
                    <a:ext uri="{9D8B030D-6E8A-4147-A177-3AD203B41FA5}">
                      <a16:colId xmlns:a16="http://schemas.microsoft.com/office/drawing/2014/main" val="4124431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FORNECEDOR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VALOR DEBITO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VALOR PAGO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SALDO REMANECENTE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1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252.262,22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109.356,72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142.905,50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6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GENTLEMAN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49.000,00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21.000,00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1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PREFEITURA DE GOIANIA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33.294,99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33.294,99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83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TECKTRON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16.900,00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113.100,00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386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CONTADOR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3.330,80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3.330,80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46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PROCESSO 564886608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7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LUCIANO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21.556,00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21.556,00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26694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pt-BR" sz="2000" b="1" i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/>
                        <a:t>345.187,29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5834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32CF8F3-1277-4C40-9A12-3B9F84B20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61393"/>
              </p:ext>
            </p:extLst>
          </p:nvPr>
        </p:nvGraphicFramePr>
        <p:xfrm>
          <a:off x="1736220" y="5157192"/>
          <a:ext cx="6096000" cy="736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610344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53473806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DEBITO POR CASA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DIVIDIDO EM 12X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858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1.205,68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104,22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656930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DE368123-99BB-433B-83B1-F1039A4E6513}"/>
              </a:ext>
            </a:extLst>
          </p:cNvPr>
          <p:cNvSpPr/>
          <p:nvPr/>
        </p:nvSpPr>
        <p:spPr>
          <a:xfrm>
            <a:off x="1311781" y="33739"/>
            <a:ext cx="6520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CONTAS COM SALDOS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1B73448-E7DC-4851-9148-AEAA701FF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990766"/>
              </p:ext>
            </p:extLst>
          </p:nvPr>
        </p:nvGraphicFramePr>
        <p:xfrm>
          <a:off x="564259" y="908720"/>
          <a:ext cx="8015479" cy="5857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1430">
                  <a:extLst>
                    <a:ext uri="{9D8B030D-6E8A-4147-A177-3AD203B41FA5}">
                      <a16:colId xmlns:a16="http://schemas.microsoft.com/office/drawing/2014/main" val="2461739080"/>
                    </a:ext>
                  </a:extLst>
                </a:gridCol>
                <a:gridCol w="1628966">
                  <a:extLst>
                    <a:ext uri="{9D8B030D-6E8A-4147-A177-3AD203B41FA5}">
                      <a16:colId xmlns:a16="http://schemas.microsoft.com/office/drawing/2014/main" val="2989376936"/>
                    </a:ext>
                  </a:extLst>
                </a:gridCol>
                <a:gridCol w="1466025">
                  <a:extLst>
                    <a:ext uri="{9D8B030D-6E8A-4147-A177-3AD203B41FA5}">
                      <a16:colId xmlns:a16="http://schemas.microsoft.com/office/drawing/2014/main" val="1408953247"/>
                    </a:ext>
                  </a:extLst>
                </a:gridCol>
                <a:gridCol w="2369058">
                  <a:extLst>
                    <a:ext uri="{9D8B030D-6E8A-4147-A177-3AD203B41FA5}">
                      <a16:colId xmlns:a16="http://schemas.microsoft.com/office/drawing/2014/main" val="4124431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FORNECEDOR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VALOR DEBITO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VALOR PAGO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SALDO REMANECENTE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1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ELETROLIGTH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1.256,60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1.256,60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6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RECEITA FEDERAL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12.112,89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12.112,89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1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PODA DE ARVORE DEZ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1.966,66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1.966,66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83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PODA DE ARVORE 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1.966,66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1.966,66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386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MOTO DO LIXO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22.451,60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22.451,60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46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AMERICAN 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11.052,55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11.052,55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895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SUPERMERCADO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242,40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242,40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7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MURO DO FUNDO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15.400,00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15.400,00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84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JARDINAGEM AREA COMUM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26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SANEAGO NOVEMBRO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783,96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783,96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77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SANEAGO NOVEMBRO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65,30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65,30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33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EMPRESTIMO LUCIANO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22.806,99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22.806,99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6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PROCESSO 5519216.20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10.468,09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10.468,09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2918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pt-BR" sz="2000" b="1" i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/>
                        <a:t>103.573,70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5834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132AA964-7D44-40EF-8BA5-0B620583E71B}"/>
              </a:ext>
            </a:extLst>
          </p:cNvPr>
          <p:cNvSpPr/>
          <p:nvPr/>
        </p:nvSpPr>
        <p:spPr>
          <a:xfrm>
            <a:off x="1746705" y="33739"/>
            <a:ext cx="5650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CONTAS QUITADAS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1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32CF8F3-1277-4C40-9A12-3B9F84B20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514152"/>
              </p:ext>
            </p:extLst>
          </p:nvPr>
        </p:nvGraphicFramePr>
        <p:xfrm>
          <a:off x="1871700" y="3060700"/>
          <a:ext cx="5400600" cy="736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35131">
                  <a:extLst>
                    <a:ext uri="{9D8B030D-6E8A-4147-A177-3AD203B41FA5}">
                      <a16:colId xmlns:a16="http://schemas.microsoft.com/office/drawing/2014/main" val="1361034436"/>
                    </a:ext>
                  </a:extLst>
                </a:gridCol>
                <a:gridCol w="2065469">
                  <a:extLst>
                    <a:ext uri="{9D8B030D-6E8A-4147-A177-3AD203B41FA5}">
                      <a16:colId xmlns:a16="http://schemas.microsoft.com/office/drawing/2014/main" val="2328586209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VALOR PAGO NO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VALOR POR CASA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858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R$ 278.830,42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R$ 1.010,26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656930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132AA964-7D44-40EF-8BA5-0B620583E71B}"/>
              </a:ext>
            </a:extLst>
          </p:cNvPr>
          <p:cNvSpPr/>
          <p:nvPr/>
        </p:nvSpPr>
        <p:spPr>
          <a:xfrm>
            <a:off x="611560" y="980728"/>
            <a:ext cx="81760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SALDO PAGO ATE O MOMENTO</a:t>
            </a:r>
            <a:endParaRPr lang="pt-B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8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CONTRATAÇÃO DE MONITOR DE PATIO</a:t>
            </a:r>
          </a:p>
        </p:txBody>
      </p:sp>
    </p:spTree>
    <p:extLst>
      <p:ext uri="{BB962C8B-B14F-4D97-AF65-F5344CB8AC3E}">
        <p14:creationId xmlns:p14="http://schemas.microsoft.com/office/powerpoint/2010/main" val="243011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4851E3F-5676-4E00-A792-0565780E9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9" y="1400175"/>
            <a:ext cx="6410325" cy="526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3A01809-6713-4A85-AB10-A6B146188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83" y="1700808"/>
            <a:ext cx="7394234" cy="39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4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PROCESSOS EM ANDAMENTO</a:t>
            </a:r>
          </a:p>
        </p:txBody>
      </p:sp>
    </p:spTree>
    <p:extLst>
      <p:ext uri="{BB962C8B-B14F-4D97-AF65-F5344CB8AC3E}">
        <p14:creationId xmlns:p14="http://schemas.microsoft.com/office/powerpoint/2010/main" val="377132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14290"/>
            <a:ext cx="2143140" cy="75064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501613"/>
              </p:ext>
            </p:extLst>
          </p:nvPr>
        </p:nvGraphicFramePr>
        <p:xfrm>
          <a:off x="1071538" y="1000108"/>
          <a:ext cx="7344816" cy="5109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3471">
                  <a:extLst>
                    <a:ext uri="{9D8B030D-6E8A-4147-A177-3AD203B41FA5}">
                      <a16:colId xmlns:a16="http://schemas.microsoft.com/office/drawing/2014/main" val="3993388292"/>
                    </a:ext>
                  </a:extLst>
                </a:gridCol>
                <a:gridCol w="2141345">
                  <a:extLst>
                    <a:ext uri="{9D8B030D-6E8A-4147-A177-3AD203B41FA5}">
                      <a16:colId xmlns:a16="http://schemas.microsoft.com/office/drawing/2014/main" val="888737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DESPESA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VALOR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8822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Meta Portaria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27.593,28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8441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Confiança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18.945,00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7674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Honorários Contábeis Contabilidade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2.290,40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7662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Honorários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Administrativos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3.396,24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9876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Honorários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Advocaticios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28778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Bivolt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Manutenção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4830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Soluções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0457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Fatura OI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7922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Manutenção Piscina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5832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Saneago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CONTA 1669413-9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716,34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5427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Saneago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CONTA 1659123-2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3429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3.340,50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56566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Ferragista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Kalu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568,50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Supermercado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686,63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Serasa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Condomínio (</a:t>
                      </a:r>
                      <a:r>
                        <a:rPr lang="pt-BR" sz="1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Prosindico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7.270,85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Tarifa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Bancaria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C1F9EC9-3868-4C6D-A578-9AE33BDE4063}"/>
              </a:ext>
            </a:extLst>
          </p:cNvPr>
          <p:cNvSpPr txBox="1"/>
          <p:nvPr/>
        </p:nvSpPr>
        <p:spPr>
          <a:xfrm>
            <a:off x="575556" y="1454221"/>
            <a:ext cx="79928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u="sng" dirty="0"/>
              <a:t>Processo nº 5335105.02.2017.8.09.0051</a:t>
            </a:r>
            <a:endParaRPr lang="pt-BR" dirty="0"/>
          </a:p>
          <a:p>
            <a:r>
              <a:rPr lang="pt-BR" b="1" dirty="0"/>
              <a:t>- Partes</a:t>
            </a:r>
            <a:r>
              <a:rPr lang="pt-BR" dirty="0"/>
              <a:t>: João Mariano Valadares Neto e Outro x Condomínio Residencial Bosque dos Buritis </a:t>
            </a:r>
          </a:p>
          <a:p>
            <a:r>
              <a:rPr lang="pt-BR" dirty="0"/>
              <a:t>- </a:t>
            </a:r>
            <a:r>
              <a:rPr lang="pt-BR" b="1" dirty="0"/>
              <a:t>Tramitação</a:t>
            </a:r>
            <a:r>
              <a:rPr lang="pt-BR" dirty="0"/>
              <a:t>: 7ª Vara Cível- I (Goiânia)</a:t>
            </a:r>
          </a:p>
          <a:p>
            <a:r>
              <a:rPr lang="pt-BR" dirty="0"/>
              <a:t>- </a:t>
            </a:r>
            <a:r>
              <a:rPr lang="pt-BR" b="1" dirty="0"/>
              <a:t>Data da distribuição</a:t>
            </a:r>
            <a:r>
              <a:rPr lang="pt-BR" dirty="0"/>
              <a:t>: 19 de setembro de 2017</a:t>
            </a:r>
          </a:p>
          <a:p>
            <a:pPr marL="285750" indent="-285750">
              <a:buFontTx/>
              <a:buChar char="-"/>
            </a:pPr>
            <a:r>
              <a:rPr lang="pt-BR" b="1" u="sng" dirty="0"/>
              <a:t>Objeto da ação: Ação Anulatória com pedido de Tutela de Urgência</a:t>
            </a:r>
          </a:p>
          <a:p>
            <a:pPr marL="285750" indent="-285750">
              <a:buFontTx/>
              <a:buChar char="-"/>
            </a:pPr>
            <a:endParaRPr lang="pt-BR" b="1" u="sng" dirty="0"/>
          </a:p>
          <a:p>
            <a:pPr lvl="0"/>
            <a:r>
              <a:rPr lang="pt-BR" b="1" u="sng" dirty="0"/>
              <a:t>16/10/2018: </a:t>
            </a:r>
            <a:r>
              <a:rPr lang="pt-BR" dirty="0"/>
              <a:t>Petição </a:t>
            </a:r>
            <a:r>
              <a:rPr lang="pt-BR" dirty="0" err="1"/>
              <a:t>protolocada</a:t>
            </a:r>
            <a:r>
              <a:rPr lang="pt-BR" dirty="0"/>
              <a:t> pela parte Autora:</a:t>
            </a:r>
          </a:p>
          <a:p>
            <a:r>
              <a:rPr lang="pt-BR" b="1" dirty="0"/>
              <a:t> </a:t>
            </a:r>
            <a:endParaRPr lang="pt-BR" dirty="0"/>
          </a:p>
          <a:p>
            <a:r>
              <a:rPr lang="pt-BR" dirty="0"/>
              <a:t>- A parte autora concorda com a abertura de prazo para que o Requerido identifique os cessionários e os incluam no polo passivo da demanda, sob a condição de que o Requerido ficará responsável por informar seus nomes completos, CPFs e endereços;</a:t>
            </a:r>
          </a:p>
          <a:p>
            <a:r>
              <a:rPr lang="pt-BR" dirty="0"/>
              <a:t>- Quanto ao interesse na produção de prova testemunhal, os Requerentes requerem a oitiva do representante lega</a:t>
            </a:r>
          </a:p>
          <a:p>
            <a:r>
              <a:rPr lang="pt-BR" dirty="0"/>
              <a:t>l do Requerido. </a:t>
            </a:r>
          </a:p>
          <a:p>
            <a:r>
              <a:rPr lang="pt-BR" dirty="0"/>
              <a:t> </a:t>
            </a:r>
          </a:p>
          <a:p>
            <a:pPr lvl="0"/>
            <a:r>
              <a:rPr lang="pt-BR" b="1" u="sng" dirty="0"/>
              <a:t>23/10/2018</a:t>
            </a:r>
            <a:r>
              <a:rPr lang="pt-BR" dirty="0"/>
              <a:t>: Processo encaminhado ao juiz para apreciação.</a:t>
            </a:r>
          </a:p>
          <a:p>
            <a:pPr marL="285750" indent="-285750">
              <a:buFontTx/>
              <a:buChar char="-"/>
            </a:pPr>
            <a:endParaRPr lang="pt-BR" b="1" u="sng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53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C1F9EC9-3868-4C6D-A578-9AE33BDE4063}"/>
              </a:ext>
            </a:extLst>
          </p:cNvPr>
          <p:cNvSpPr txBox="1"/>
          <p:nvPr/>
        </p:nvSpPr>
        <p:spPr>
          <a:xfrm>
            <a:off x="575556" y="1454221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u="sng" dirty="0"/>
              <a:t>Processo nº 5275008.02.2018.8.09.0051</a:t>
            </a:r>
            <a:endParaRPr lang="pt-BR" dirty="0"/>
          </a:p>
          <a:p>
            <a:r>
              <a:rPr lang="pt-BR" b="1" dirty="0"/>
              <a:t>- Partes</a:t>
            </a:r>
            <a:r>
              <a:rPr lang="pt-BR" dirty="0"/>
              <a:t>: Condomínio Residencial Bosque Dos Buritis x Francisco </a:t>
            </a:r>
            <a:r>
              <a:rPr lang="pt-BR" dirty="0" err="1"/>
              <a:t>Emi</a:t>
            </a:r>
            <a:r>
              <a:rPr lang="pt-BR" dirty="0"/>
              <a:t> </a:t>
            </a:r>
            <a:r>
              <a:rPr lang="pt-BR" dirty="0" err="1"/>
              <a:t>Carritilha</a:t>
            </a:r>
            <a:r>
              <a:rPr lang="pt-BR" dirty="0"/>
              <a:t> </a:t>
            </a:r>
          </a:p>
          <a:p>
            <a:r>
              <a:rPr lang="pt-BR" dirty="0"/>
              <a:t>- </a:t>
            </a:r>
            <a:r>
              <a:rPr lang="pt-BR" b="1" dirty="0"/>
              <a:t>Tramitação</a:t>
            </a:r>
            <a:r>
              <a:rPr lang="pt-BR" dirty="0"/>
              <a:t>: 4ª Vara Cível (Goiânia)</a:t>
            </a:r>
          </a:p>
          <a:p>
            <a:r>
              <a:rPr lang="pt-BR" dirty="0"/>
              <a:t>- </a:t>
            </a:r>
            <a:r>
              <a:rPr lang="pt-BR" b="1" dirty="0"/>
              <a:t>Data da distribuição</a:t>
            </a:r>
            <a:r>
              <a:rPr lang="pt-BR" dirty="0"/>
              <a:t>: 13 de Junho de 208</a:t>
            </a:r>
          </a:p>
          <a:p>
            <a:r>
              <a:rPr lang="pt-BR" b="1" u="sng" dirty="0"/>
              <a:t>- Objeto da ação: Ação de Exigir Contas:</a:t>
            </a:r>
            <a:endParaRPr lang="pt-BR" dirty="0"/>
          </a:p>
          <a:p>
            <a:endParaRPr lang="pt-BR" dirty="0"/>
          </a:p>
          <a:p>
            <a:r>
              <a:rPr lang="pt-BR" b="1" u="sng" dirty="0"/>
              <a:t>01/11/2018:</a:t>
            </a:r>
            <a:r>
              <a:rPr lang="pt-BR" dirty="0"/>
              <a:t> Protocolo de petição pelo Condomínio requerendo que a citação seja procedida mediante carta com aviso de recebimento, diante da impossibilidade de citação dos termos do art. 248, §4º do Código de Processo Civil.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2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643042" y="1905506"/>
            <a:ext cx="585791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MUDANÇAS NO REGIMENTO E CONVENÇÃO DO CONDOMÍNIO</a:t>
            </a:r>
          </a:p>
        </p:txBody>
      </p:sp>
    </p:spTree>
    <p:extLst>
      <p:ext uri="{BB962C8B-B14F-4D97-AF65-F5344CB8AC3E}">
        <p14:creationId xmlns:p14="http://schemas.microsoft.com/office/powerpoint/2010/main" val="37148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643042" y="1905506"/>
            <a:ext cx="58579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REFORMA DA PORTARIA</a:t>
            </a:r>
          </a:p>
        </p:txBody>
      </p:sp>
    </p:spTree>
    <p:extLst>
      <p:ext uri="{BB962C8B-B14F-4D97-AF65-F5344CB8AC3E}">
        <p14:creationId xmlns:p14="http://schemas.microsoft.com/office/powerpoint/2010/main" val="34592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643042" y="1905506"/>
            <a:ext cx="58579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INTERFONE</a:t>
            </a:r>
          </a:p>
        </p:txBody>
      </p:sp>
    </p:spTree>
    <p:extLst>
      <p:ext uri="{BB962C8B-B14F-4D97-AF65-F5344CB8AC3E}">
        <p14:creationId xmlns:p14="http://schemas.microsoft.com/office/powerpoint/2010/main" val="26883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14290"/>
            <a:ext cx="2143140" cy="75064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428992" y="2714620"/>
            <a:ext cx="2091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DUVIDAS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43174" y="5572140"/>
            <a:ext cx="378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OBRIGADO PELA PRESENÇA DE TODOS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14290"/>
            <a:ext cx="2143140" cy="75064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701581"/>
              </p:ext>
            </p:extLst>
          </p:nvPr>
        </p:nvGraphicFramePr>
        <p:xfrm>
          <a:off x="1042468" y="1196752"/>
          <a:ext cx="7344816" cy="3122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3471">
                  <a:extLst>
                    <a:ext uri="{9D8B030D-6E8A-4147-A177-3AD203B41FA5}">
                      <a16:colId xmlns:a16="http://schemas.microsoft.com/office/drawing/2014/main" val="3993388292"/>
                    </a:ext>
                  </a:extLst>
                </a:gridCol>
                <a:gridCol w="2141345">
                  <a:extLst>
                    <a:ext uri="{9D8B030D-6E8A-4147-A177-3AD203B41FA5}">
                      <a16:colId xmlns:a16="http://schemas.microsoft.com/office/drawing/2014/main" val="888737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DESPESA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VALOR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8822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CELG 10006316997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1.271,28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8441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CELG 10006274097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846,68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7674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CELG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10008260743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0110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Combustíveis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Insumos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7662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Emissão de Boletos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648,60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9876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INSS Autônomo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1.182,96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28778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Cartório Baixa de Protestos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165,20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4830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Divida META Parcela 10/47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4.500,00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Parcela TEKTRON 02/15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Divida Gentleman 07/10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021918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14290"/>
            <a:ext cx="2143140" cy="750643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08177"/>
              </p:ext>
            </p:extLst>
          </p:nvPr>
        </p:nvGraphicFramePr>
        <p:xfrm>
          <a:off x="1928794" y="1643050"/>
          <a:ext cx="5664398" cy="170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2971">
                  <a:extLst>
                    <a:ext uri="{9D8B030D-6E8A-4147-A177-3AD203B41FA5}">
                      <a16:colId xmlns:a16="http://schemas.microsoft.com/office/drawing/2014/main" val="1158353785"/>
                    </a:ext>
                  </a:extLst>
                </a:gridCol>
                <a:gridCol w="1651427">
                  <a:extLst>
                    <a:ext uri="{9D8B030D-6E8A-4147-A177-3AD203B41FA5}">
                      <a16:colId xmlns:a16="http://schemas.microsoft.com/office/drawing/2014/main" val="1701265870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PARCELA DO MÊS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442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Numero de Casas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>
                          <a:effectLst/>
                        </a:rPr>
                        <a:t>276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8254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Fundo de Reserva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 R$        8.262,33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01461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Total das Despesas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 R$      90.885,63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6351784"/>
                  </a:ext>
                </a:extLst>
              </a:tr>
              <a:tr h="278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Desagio</a:t>
                      </a:r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Prosindico</a:t>
                      </a:r>
                      <a:endParaRPr lang="pt-B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       7.270,85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63436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Valor Proposto de </a:t>
                      </a:r>
                      <a:r>
                        <a:rPr lang="pt-BR" sz="18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Condominio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R$           355,64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034597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298835"/>
              </p:ext>
            </p:extLst>
          </p:nvPr>
        </p:nvGraphicFramePr>
        <p:xfrm>
          <a:off x="1928794" y="3929066"/>
          <a:ext cx="5664397" cy="1762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2970">
                  <a:extLst>
                    <a:ext uri="{9D8B030D-6E8A-4147-A177-3AD203B41FA5}">
                      <a16:colId xmlns:a16="http://schemas.microsoft.com/office/drawing/2014/main" val="829766715"/>
                    </a:ext>
                  </a:extLst>
                </a:gridCol>
                <a:gridCol w="1651427">
                  <a:extLst>
                    <a:ext uri="{9D8B030D-6E8A-4147-A177-3AD203B41FA5}">
                      <a16:colId xmlns:a16="http://schemas.microsoft.com/office/drawing/2014/main" val="2398216342"/>
                    </a:ext>
                  </a:extLst>
                </a:gridCol>
              </a:tblGrid>
              <a:tr h="45562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DIVISÃO DA PARCELA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900345"/>
                  </a:ext>
                </a:extLst>
              </a:tr>
              <a:tr h="12044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Taxa de Condomínio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269,54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2204467"/>
                  </a:ext>
                </a:extLst>
              </a:tr>
              <a:tr h="19663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Fundo de Reserva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274533"/>
                  </a:ext>
                </a:extLst>
              </a:tr>
              <a:tr h="12212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sng" strike="noStrike" dirty="0">
                          <a:effectLst/>
                        </a:rPr>
                        <a:t>Pagamentos Anteriores</a:t>
                      </a:r>
                      <a:endParaRPr lang="pt-BR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sng" strike="noStrike" dirty="0">
                          <a:effectLst/>
                        </a:rPr>
                        <a:t>56,16</a:t>
                      </a:r>
                      <a:endParaRPr lang="pt-BR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453298"/>
                  </a:ext>
                </a:extLst>
              </a:tr>
              <a:tr h="45562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Valor Total da Prestação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355,64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0268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0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14290"/>
            <a:ext cx="2143140" cy="750643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76BEC39-438A-4FCE-B3EC-52280F315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636566"/>
              </p:ext>
            </p:extLst>
          </p:nvPr>
        </p:nvGraphicFramePr>
        <p:xfrm>
          <a:off x="1042468" y="2780928"/>
          <a:ext cx="7344816" cy="2838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3471">
                  <a:extLst>
                    <a:ext uri="{9D8B030D-6E8A-4147-A177-3AD203B41FA5}">
                      <a16:colId xmlns:a16="http://schemas.microsoft.com/office/drawing/2014/main" val="3993388292"/>
                    </a:ext>
                  </a:extLst>
                </a:gridCol>
                <a:gridCol w="2141345">
                  <a:extLst>
                    <a:ext uri="{9D8B030D-6E8A-4147-A177-3AD203B41FA5}">
                      <a16:colId xmlns:a16="http://schemas.microsoft.com/office/drawing/2014/main" val="888737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DESPESA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VALOR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8822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Iluminação 4/9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R$ 3.279,49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8441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Peças Roçadeira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R$ 144,00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7674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Ração Galinhas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R$ 66,00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0110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Gesso Portaria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R$ 1.400,00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7662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Motores do Portão, Cerca Elétrica e Câmeras (peças)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R$ 9.918,00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9876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IPVA Saveiro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R$ 1.705,16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28778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Porta da Piscina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R$ 440,00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4830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Processo 5519216.20 (penhora de bens – Moto)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R$ 10.468,09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NÃO RATEADO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R$ 27.420,74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622CC5B9-1A46-4DCB-9B89-0FD588235FC5}"/>
              </a:ext>
            </a:extLst>
          </p:cNvPr>
          <p:cNvSpPr/>
          <p:nvPr/>
        </p:nvSpPr>
        <p:spPr>
          <a:xfrm>
            <a:off x="860109" y="1318743"/>
            <a:ext cx="7709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DESPESAS NÃO RATEADAS</a:t>
            </a:r>
          </a:p>
        </p:txBody>
      </p:sp>
    </p:spTree>
    <p:extLst>
      <p:ext uri="{BB962C8B-B14F-4D97-AF65-F5344CB8AC3E}">
        <p14:creationId xmlns:p14="http://schemas.microsoft.com/office/powerpoint/2010/main" val="383592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DIVIDAS DO CONDOMÍNIO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GENTLEMAN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6|0.6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601</Words>
  <Application>Microsoft Office PowerPoint</Application>
  <PresentationFormat>Apresentação na tela (4:3)</PresentationFormat>
  <Paragraphs>270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8" baseType="lpstr">
      <vt:lpstr>Arial</vt:lpstr>
      <vt:lpstr>Calibri</vt:lpstr>
      <vt:lpstr>Tema do Office</vt:lpstr>
      <vt:lpstr>ASSEMBLEIA EXTRAORDINARIA 12/12/2018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ASSEMBLEIA EXTRAORDINARIA</dc:title>
  <dc:creator>Thais</dc:creator>
  <cp:lastModifiedBy>Huggo Siqueira Vinhal</cp:lastModifiedBy>
  <cp:revision>304</cp:revision>
  <dcterms:created xsi:type="dcterms:W3CDTF">2018-01-06T14:04:17Z</dcterms:created>
  <dcterms:modified xsi:type="dcterms:W3CDTF">2018-12-13T11:55:08Z</dcterms:modified>
</cp:coreProperties>
</file>